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oboto"/>
      <p:regular r:id="rId33"/>
      <p:bold r:id="rId34"/>
      <p:italic r:id="rId35"/>
      <p:boldItalic r:id="rId36"/>
    </p:embeddedFont>
    <p:embeddedFont>
      <p:font typeface="Roboto Medium"/>
      <p:regular r:id="rId37"/>
      <p:bold r:id="rId38"/>
      <p:italic r:id="rId39"/>
      <p:boldItalic r:id="rId40"/>
    </p:embeddedFont>
    <p:embeddedFont>
      <p:font typeface="Bebas Neue"/>
      <p:regular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2" roundtripDataSignature="AMtx7mj+RlwWfKVZN4Gc31lW66u+zcxV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Italic.fntdata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font" Target="fonts/BebasNeue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37" Type="http://schemas.openxmlformats.org/officeDocument/2006/relationships/font" Target="fonts/RobotoMedium-regular.fntdata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39" Type="http://schemas.openxmlformats.org/officeDocument/2006/relationships/font" Target="fonts/RobotoMedium-italic.fntdata"/><Relationship Id="rId16" Type="http://schemas.openxmlformats.org/officeDocument/2006/relationships/slide" Target="slides/slide11.xml"/><Relationship Id="rId38" Type="http://schemas.openxmlformats.org/officeDocument/2006/relationships/font" Target="fonts/RobotoMedium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7.jpg>
</file>

<file path=ppt/media/image18.png>
</file>

<file path=ppt/media/image19.png>
</file>

<file path=ppt/media/image21.png>
</file>

<file path=ppt/media/image22.png>
</file>

<file path=ppt/media/image2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3549461ec23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g3549461ec2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49461ec23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3549461ec23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49461ec23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3549461ec23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49461ec2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3549461ec2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49461ec23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3549461ec23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49461ec23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g3549461ec23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49461ec23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3549461ec23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49461ec23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3549461ec23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49461ec23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3549461ec23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49461ec23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3549461ec23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553b04e378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g3553b04e3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49461ec23_0_2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3549461ec23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49461ec23_0_2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3549461ec23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49461ec23_0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3549461ec2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49461ec2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3549461ec2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49461ec23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3549461ec23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49461ec23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3549461ec23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2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Azul" type="title">
  <p:cSld name="TITLE">
    <p:bg>
      <p:bgPr>
        <a:solidFill>
          <a:srgbClr val="1D1D30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g3549461ec23_0_3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g3549461ec23_0_3"/>
          <p:cNvSpPr txBox="1"/>
          <p:nvPr>
            <p:ph type="ctrTitle"/>
          </p:nvPr>
        </p:nvSpPr>
        <p:spPr>
          <a:xfrm>
            <a:off x="311708" y="6572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g3549461ec23_0_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2" name="Google Shape;12;g3549461ec23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1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549461ec23_0_39"/>
          <p:cNvSpPr txBox="1"/>
          <p:nvPr>
            <p:ph type="ctrTitle"/>
          </p:nvPr>
        </p:nvSpPr>
        <p:spPr>
          <a:xfrm>
            <a:off x="616503" y="1125575"/>
            <a:ext cx="5514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None/>
              <a:defRPr sz="43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/>
        </p:txBody>
      </p:sp>
      <p:sp>
        <p:nvSpPr>
          <p:cNvPr id="46" name="Google Shape;46;g3549461ec23_0_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2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Título y text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3549461ec23_0_8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g3549461ec23_0_8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 type="blank">
  <p:cSld name="BLANK">
    <p:bg>
      <p:bgPr>
        <a:solidFill>
          <a:srgbClr val="1D1D3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g3549461ec23_0_11" title="KeepcodingColores_RGB 1.png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3050" y="1453825"/>
            <a:ext cx="7480150" cy="221997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g3549461ec23_0_11"/>
          <p:cNvSpPr/>
          <p:nvPr/>
        </p:nvSpPr>
        <p:spPr>
          <a:xfrm>
            <a:off x="25" y="4866050"/>
            <a:ext cx="9144000" cy="2775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g3549461ec23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0498" y="4893923"/>
            <a:ext cx="221751" cy="22177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g3549461ec23_0_11"/>
          <p:cNvSpPr txBox="1"/>
          <p:nvPr/>
        </p:nvSpPr>
        <p:spPr>
          <a:xfrm>
            <a:off x="1802250" y="4866063"/>
            <a:ext cx="1308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www.keepcoding.io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g3549461ec23_0_11"/>
          <p:cNvSpPr txBox="1"/>
          <p:nvPr/>
        </p:nvSpPr>
        <p:spPr>
          <a:xfrm>
            <a:off x="3823325" y="4866050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cursos@keepcoding.io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g3549461ec23_0_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01575" y="4893925"/>
            <a:ext cx="221750" cy="22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g3549461ec23_0_11"/>
          <p:cNvSpPr txBox="1"/>
          <p:nvPr/>
        </p:nvSpPr>
        <p:spPr>
          <a:xfrm>
            <a:off x="5967675" y="4866025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chemeClr val="lt1"/>
                </a:solidFill>
                <a:highlight>
                  <a:srgbClr val="161625"/>
                </a:highlight>
                <a:latin typeface="Arial"/>
                <a:ea typeface="Arial"/>
                <a:cs typeface="Arial"/>
                <a:sym typeface="Arial"/>
              </a:rPr>
              <a:t>(+34) 916 33 1779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g3549461ec23_0_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83875" y="4893938"/>
            <a:ext cx="221750" cy="2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ntilla Vacía">
  <p:cSld name="Plantilla Vacía">
    <p:bg>
      <p:bgPr>
        <a:solidFill>
          <a:srgbClr val="1D1D3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3549461ec23_0_20"/>
          <p:cNvSpPr txBox="1"/>
          <p:nvPr>
            <p:ph idx="12" type="sldNum"/>
          </p:nvPr>
        </p:nvSpPr>
        <p:spPr>
          <a:xfrm>
            <a:off x="8404958" y="45573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7" name="Google Shape;27;g3549461ec23_0_20"/>
          <p:cNvSpPr txBox="1"/>
          <p:nvPr>
            <p:ph type="ctrTitle"/>
          </p:nvPr>
        </p:nvSpPr>
        <p:spPr>
          <a:xfrm>
            <a:off x="311708" y="5692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g3549461ec23_0_20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g3549461ec23_0_20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g3549461ec23_0_20"/>
          <p:cNvSpPr txBox="1"/>
          <p:nvPr/>
        </p:nvSpPr>
        <p:spPr>
          <a:xfrm>
            <a:off x="3094950" y="3234100"/>
            <a:ext cx="2954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</a:pPr>
            <a:r>
              <a:rPr b="1" i="0" lang="es" sz="3400" u="none" cap="none" strike="noStrike">
                <a:solidFill>
                  <a:srgbClr val="F6FE8C"/>
                </a:solidFill>
                <a:latin typeface="Arial"/>
                <a:ea typeface="Arial"/>
                <a:cs typeface="Arial"/>
                <a:sym typeface="Arial"/>
              </a:rPr>
              <a:t>Subtítulo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ía">
  <p:cSld name="Vacía">
    <p:bg>
      <p:bgPr>
        <a:solidFill>
          <a:srgbClr val="1D1D30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3549461ec23_0_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1_Título y texto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3549461ec23_0_29"/>
          <p:cNvSpPr txBox="1"/>
          <p:nvPr>
            <p:ph type="title"/>
          </p:nvPr>
        </p:nvSpPr>
        <p:spPr>
          <a:xfrm>
            <a:off x="616500" y="368825"/>
            <a:ext cx="64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g3549461ec23_0_29"/>
          <p:cNvSpPr txBox="1"/>
          <p:nvPr>
            <p:ph idx="1" type="body"/>
          </p:nvPr>
        </p:nvSpPr>
        <p:spPr>
          <a:xfrm>
            <a:off x="503750" y="1514750"/>
            <a:ext cx="7873200" cy="30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3549461ec23_0_32"/>
          <p:cNvSpPr txBox="1"/>
          <p:nvPr>
            <p:ph type="ctrTitle"/>
          </p:nvPr>
        </p:nvSpPr>
        <p:spPr>
          <a:xfrm>
            <a:off x="616503" y="1125575"/>
            <a:ext cx="5514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None/>
              <a:defRPr sz="43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/>
        </p:txBody>
      </p:sp>
      <p:sp>
        <p:nvSpPr>
          <p:cNvPr id="39" name="Google Shape;39;g3549461ec23_0_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1">
  <p:cSld name="CUSTOM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549461ec23_0_35"/>
          <p:cNvSpPr txBox="1"/>
          <p:nvPr>
            <p:ph type="title"/>
          </p:nvPr>
        </p:nvSpPr>
        <p:spPr>
          <a:xfrm>
            <a:off x="616500" y="368825"/>
            <a:ext cx="64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g3549461ec23_0_35"/>
          <p:cNvSpPr txBox="1"/>
          <p:nvPr>
            <p:ph idx="1" type="body"/>
          </p:nvPr>
        </p:nvSpPr>
        <p:spPr>
          <a:xfrm>
            <a:off x="503750" y="1514750"/>
            <a:ext cx="7873200" cy="30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1D3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g3549461ec23_0_0"/>
          <p:cNvPicPr preferRelativeResize="0"/>
          <p:nvPr/>
        </p:nvPicPr>
        <p:blipFill rotWithShape="1">
          <a:blip r:embed="rId1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g3549461ec23_0_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arcprize.org/arc-agi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huggingface.co/spaces/HuggingFaceH4/open_llm_leaderboard" TargetMode="External"/><Relationship Id="rId4" Type="http://schemas.openxmlformats.org/officeDocument/2006/relationships/hyperlink" Target="https://huggingface.co/spaces/lmsys/chatbot-arena-leaderboard" TargetMode="External"/><Relationship Id="rId5" Type="http://schemas.openxmlformats.org/officeDocument/2006/relationships/hyperlink" Target="https://huggingface.co/spaces/lmsys/chatbot-arena-leaderboard" TargetMode="External"/><Relationship Id="rId6" Type="http://schemas.openxmlformats.org/officeDocument/2006/relationships/hyperlink" Target="https://lmsys.org/blog/2023-05-03-arena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OpenGenerativeAI/llm-colosseum?tab=readme-ov-file" TargetMode="External"/><Relationship Id="rId4" Type="http://schemas.openxmlformats.org/officeDocument/2006/relationships/image" Target="../media/image23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549461ec23_0_43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g3549461ec23_0_43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4400"/>
              <a:t>AI ENGINEERING</a:t>
            </a:r>
            <a:endParaRPr sz="4400"/>
          </a:p>
        </p:txBody>
      </p:sp>
      <p:sp>
        <p:nvSpPr>
          <p:cNvPr id="54" name="Google Shape;54;g3549461ec23_0_43"/>
          <p:cNvSpPr txBox="1"/>
          <p:nvPr>
            <p:ph idx="1" type="subTitle"/>
          </p:nvPr>
        </p:nvSpPr>
        <p:spPr>
          <a:xfrm>
            <a:off x="1345800" y="3234100"/>
            <a:ext cx="6217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400">
                <a:solidFill>
                  <a:srgbClr val="F6FE8C"/>
                </a:solidFill>
              </a:rPr>
              <a:t>Model Evaluation</a:t>
            </a:r>
            <a:endParaRPr sz="3400">
              <a:solidFill>
                <a:srgbClr val="F6FE8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49461ec23_0_163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MMLU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47" name="Google Shape;147;g3549461ec23_0_163"/>
          <p:cNvSpPr txBox="1"/>
          <p:nvPr>
            <p:ph idx="1" type="body"/>
          </p:nvPr>
        </p:nvSpPr>
        <p:spPr>
          <a:xfrm>
            <a:off x="628650" y="1605725"/>
            <a:ext cx="7886700" cy="318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Massive Multitask Language Understanding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Evalúa conocimiento en 57 campos académicos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Formato: Multiple Choice (A, B, C, D)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Comparado con humanos y estudiantes de secundaria</a:t>
            </a:r>
            <a:endParaRPr sz="19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49461ec23_0_168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GSM8K – Grade School Math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53" name="Google Shape;153;g3549461ec23_0_168"/>
          <p:cNvSpPr txBox="1"/>
          <p:nvPr>
            <p:ph idx="1" type="body"/>
          </p:nvPr>
        </p:nvSpPr>
        <p:spPr>
          <a:xfrm>
            <a:off x="628650" y="1605725"/>
            <a:ext cx="7886700" cy="318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Problemas de matemáticas de primaria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Formato: Preguntas de respuesta abierta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Evalúa razonamiento paso a paso</a:t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49461ec23_0_173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ARC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59" name="Google Shape;159;g3549461ec23_0_173"/>
          <p:cNvSpPr txBox="1"/>
          <p:nvPr>
            <p:ph idx="1" type="body"/>
          </p:nvPr>
        </p:nvSpPr>
        <p:spPr>
          <a:xfrm>
            <a:off x="628650" y="1605725"/>
            <a:ext cx="7886700" cy="318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Preguntas de ciencia de nivel escolar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Requiere inferencia más que conocimiento directo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Dos versiones: Easy vs Challenge</a:t>
            </a:r>
            <a:endParaRPr sz="1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49461ec23_0_180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HellaSwag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65" name="Google Shape;165;g3549461ec23_0_180"/>
          <p:cNvSpPr txBox="1"/>
          <p:nvPr>
            <p:ph idx="1" type="body"/>
          </p:nvPr>
        </p:nvSpPr>
        <p:spPr>
          <a:xfrm>
            <a:off x="628650" y="1605725"/>
            <a:ext cx="7886700" cy="318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Predicción de la siguiente frase más coherente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Requiere sentido común y comprensión contextual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Alta dificultad para modelos sin razonamiento</a:t>
            </a:r>
            <a:endParaRPr sz="19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49461ec23_0_185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HumanEval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71" name="Google Shape;171;g3549461ec23_0_185"/>
          <p:cNvSpPr txBox="1"/>
          <p:nvPr>
            <p:ph idx="1" type="body"/>
          </p:nvPr>
        </p:nvSpPr>
        <p:spPr>
          <a:xfrm>
            <a:off x="628650" y="1605725"/>
            <a:ext cx="7886700" cy="318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Escribe funciones en Python dado un enunciado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Evalúa capacidad de razonamiento + codificación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Métrica: Pass@1 (¿pasa el test a la primera?)</a:t>
            </a:r>
            <a:endParaRPr sz="1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49461ec23_0_265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ARC-AGI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77" name="Google Shape;177;g3549461ec23_0_265"/>
          <p:cNvSpPr txBox="1"/>
          <p:nvPr>
            <p:ph idx="1" type="body"/>
          </p:nvPr>
        </p:nvSpPr>
        <p:spPr>
          <a:xfrm>
            <a:off x="628650" y="1605725"/>
            <a:ext cx="7886700" cy="318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lang="es" sz="1700"/>
              <a:t>Tarea que un humano puede hacer f</a:t>
            </a:r>
            <a:r>
              <a:rPr lang="es" sz="1700"/>
              <a:t>ácil, pero la IA no.</a:t>
            </a:r>
            <a:br>
              <a:rPr lang="es" sz="1700"/>
            </a:b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s" sz="1700"/>
              <a:t>Benchmark independiente y privado. Es imposible que una LLM haya visto en su entrenamiento estas pruebas</a:t>
            </a:r>
            <a:br>
              <a:rPr lang="es" sz="1700"/>
            </a:b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s" sz="1700"/>
              <a:t>Aún así, se pueden entrenar a superar este tipo de problemas</a:t>
            </a:r>
            <a:br>
              <a:rPr lang="es" sz="1700"/>
            </a:b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s" sz="1700"/>
              <a:t>La prueba final para determinar si hay AGI?</a:t>
            </a:r>
            <a:br>
              <a:rPr lang="es" sz="1700"/>
            </a:br>
            <a:endParaRPr sz="17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 u="sng">
                <a:solidFill>
                  <a:schemeClr val="hlink"/>
                </a:solidFill>
                <a:hlinkClick r:id="rId3"/>
              </a:rPr>
              <a:t>https://arcprize.org/arc-agi</a:t>
            </a:r>
            <a:r>
              <a:rPr lang="es" sz="1600"/>
              <a:t> </a:t>
            </a:r>
            <a:endParaRPr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49461ec23_0_271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ARC-AGI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pic>
        <p:nvPicPr>
          <p:cNvPr id="183" name="Google Shape;183;g3549461ec23_0_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38" y="1941149"/>
            <a:ext cx="8009324" cy="139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49461ec23_0_277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ARC-AGI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pic>
        <p:nvPicPr>
          <p:cNvPr id="189" name="Google Shape;189;g3549461ec23_0_2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863" y="1107638"/>
            <a:ext cx="7514284" cy="3570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3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¿Lo estamos haciendo bien?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95" name="Google Shape;195;p13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/>
              <a:t>¿Si los Benchmarks son públicos de qué sirven?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/>
              <a:t>Podemos entrenar o finetunear un modelo para que pase los Benchmarks con un 100!</a:t>
            </a:r>
            <a:br>
              <a:rPr lang="es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/>
              <a:t>Si entrenamos un modelo a pasar un examen realmente hay conocimiento?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/>
              <a:t>No se deben tomar muy en serio…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s" sz="1600"/>
              <a:t>La única opción sería que una empresa autónoma evaluará los modelos de forma privada.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49461ec23_0_195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¿Lo estamos haciendo bien?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pic>
        <p:nvPicPr>
          <p:cNvPr id="201" name="Google Shape;201;g3549461ec23_0_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9138" y="1185963"/>
            <a:ext cx="4265719" cy="3570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53b04e378_0_0"/>
          <p:cNvSpPr/>
          <p:nvPr/>
        </p:nvSpPr>
        <p:spPr>
          <a:xfrm>
            <a:off x="603606" y="1751531"/>
            <a:ext cx="7955700" cy="235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3553b04e378_0_0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44"/>
              <a:buNone/>
            </a:pPr>
            <a:r>
              <a:rPr lang="es"/>
              <a:t>GenAI Project Lifecycle</a:t>
            </a:r>
            <a:endParaRPr/>
          </a:p>
        </p:txBody>
      </p:sp>
      <p:sp>
        <p:nvSpPr>
          <p:cNvPr id="61" name="Google Shape;61;g3553b04e378_0_0"/>
          <p:cNvSpPr/>
          <p:nvPr/>
        </p:nvSpPr>
        <p:spPr>
          <a:xfrm>
            <a:off x="605200" y="1735200"/>
            <a:ext cx="10980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g3553b04e378_0_0"/>
          <p:cNvSpPr/>
          <p:nvPr/>
        </p:nvSpPr>
        <p:spPr>
          <a:xfrm>
            <a:off x="1703201" y="1735200"/>
            <a:ext cx="12372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g3553b04e378_0_0"/>
          <p:cNvSpPr/>
          <p:nvPr/>
        </p:nvSpPr>
        <p:spPr>
          <a:xfrm>
            <a:off x="2940365" y="1735200"/>
            <a:ext cx="13737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g3553b04e378_0_0"/>
          <p:cNvSpPr/>
          <p:nvPr/>
        </p:nvSpPr>
        <p:spPr>
          <a:xfrm>
            <a:off x="5634325" y="1735200"/>
            <a:ext cx="12213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3553b04e378_0_0"/>
          <p:cNvSpPr/>
          <p:nvPr/>
        </p:nvSpPr>
        <p:spPr>
          <a:xfrm>
            <a:off x="6855600" y="1735200"/>
            <a:ext cx="16977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" name="Google Shape;66;g3553b04e378_0_0"/>
          <p:cNvGrpSpPr/>
          <p:nvPr/>
        </p:nvGrpSpPr>
        <p:grpSpPr>
          <a:xfrm>
            <a:off x="597475" y="1301432"/>
            <a:ext cx="1434848" cy="2431700"/>
            <a:chOff x="0" y="1189982"/>
            <a:chExt cx="1955100" cy="3482813"/>
          </a:xfrm>
        </p:grpSpPr>
        <p:sp>
          <p:nvSpPr>
            <p:cNvPr id="67" name="Google Shape;67;g3553b04e378_0_0"/>
            <p:cNvSpPr/>
            <p:nvPr/>
          </p:nvSpPr>
          <p:spPr>
            <a:xfrm>
              <a:off x="0" y="1189982"/>
              <a:ext cx="1955100" cy="669000"/>
            </a:xfrm>
            <a:prstGeom prst="homePlate">
              <a:avLst>
                <a:gd fmla="val 50000" name="adj"/>
              </a:avLst>
            </a:prstGeom>
            <a:solidFill>
              <a:srgbClr val="274E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definicióN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68" name="Google Shape;68;g3553b04e378_0_0"/>
            <p:cNvSpPr txBox="1"/>
            <p:nvPr/>
          </p:nvSpPr>
          <p:spPr>
            <a:xfrm>
              <a:off x="10526" y="2057095"/>
              <a:ext cx="14961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Caso de uso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Definir coste y alcance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RAI &amp; Ethics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69" name="Google Shape;69;g3553b04e378_0_0"/>
          <p:cNvGrpSpPr/>
          <p:nvPr/>
        </p:nvGrpSpPr>
        <p:grpSpPr>
          <a:xfrm>
            <a:off x="1712317" y="1301199"/>
            <a:ext cx="1504704" cy="2432223"/>
            <a:chOff x="2263425" y="1189775"/>
            <a:chExt cx="2541300" cy="3483063"/>
          </a:xfrm>
        </p:grpSpPr>
        <p:sp>
          <p:nvSpPr>
            <p:cNvPr id="70" name="Google Shape;70;g3553b04e378_0_0"/>
            <p:cNvSpPr/>
            <p:nvPr/>
          </p:nvSpPr>
          <p:spPr>
            <a:xfrm>
              <a:off x="2263425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MODELO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71" name="Google Shape;71;g3553b04e378_0_0"/>
            <p:cNvSpPr txBox="1"/>
            <p:nvPr/>
          </p:nvSpPr>
          <p:spPr>
            <a:xfrm>
              <a:off x="2351406" y="2057138"/>
              <a:ext cx="19935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Modelo existente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pre-entrenar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sp>
        <p:nvSpPr>
          <p:cNvPr id="72" name="Google Shape;72;g3553b04e378_0_0"/>
          <p:cNvSpPr/>
          <p:nvPr/>
        </p:nvSpPr>
        <p:spPr>
          <a:xfrm>
            <a:off x="4314075" y="1735200"/>
            <a:ext cx="1320300" cy="2253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" name="Google Shape;73;g3553b04e378_0_0"/>
          <p:cNvGrpSpPr/>
          <p:nvPr/>
        </p:nvGrpSpPr>
        <p:grpSpPr>
          <a:xfrm>
            <a:off x="2934809" y="1301234"/>
            <a:ext cx="1697588" cy="2432096"/>
            <a:chOff x="2804109" y="1189775"/>
            <a:chExt cx="2541300" cy="3482382"/>
          </a:xfrm>
        </p:grpSpPr>
        <p:sp>
          <p:nvSpPr>
            <p:cNvPr id="74" name="Google Shape;74;g3553b04e378_0_0"/>
            <p:cNvSpPr/>
            <p:nvPr/>
          </p:nvSpPr>
          <p:spPr>
            <a:xfrm>
              <a:off x="2804109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ADAPTACIóN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75" name="Google Shape;75;g3553b04e378_0_0"/>
            <p:cNvSpPr txBox="1"/>
            <p:nvPr/>
          </p:nvSpPr>
          <p:spPr>
            <a:xfrm>
              <a:off x="2812479" y="2056457"/>
              <a:ext cx="20565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PromPt Engineering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RAG, react,...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Fine-tuning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76" name="Google Shape;76;g3553b04e378_0_0"/>
          <p:cNvGrpSpPr/>
          <p:nvPr/>
        </p:nvGrpSpPr>
        <p:grpSpPr>
          <a:xfrm>
            <a:off x="5618898" y="1300799"/>
            <a:ext cx="1544348" cy="2432219"/>
            <a:chOff x="8176915" y="1189775"/>
            <a:chExt cx="2541300" cy="3483058"/>
          </a:xfrm>
        </p:grpSpPr>
        <p:sp>
          <p:nvSpPr>
            <p:cNvPr id="77" name="Google Shape;77;g3553b04e378_0_0"/>
            <p:cNvSpPr/>
            <p:nvPr/>
          </p:nvSpPr>
          <p:spPr>
            <a:xfrm>
              <a:off x="8176915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MLOPS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78" name="Google Shape;78;g3553b04e378_0_0"/>
            <p:cNvSpPr txBox="1"/>
            <p:nvPr/>
          </p:nvSpPr>
          <p:spPr>
            <a:xfrm>
              <a:off x="8224722" y="2057133"/>
              <a:ext cx="1987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s" sz="17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Optimitzación</a:t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s" sz="17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Deploy del modelo</a:t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79" name="Google Shape;79;g3553b04e378_0_0"/>
          <p:cNvGrpSpPr/>
          <p:nvPr/>
        </p:nvGrpSpPr>
        <p:grpSpPr>
          <a:xfrm>
            <a:off x="6855601" y="1300900"/>
            <a:ext cx="1944836" cy="2432219"/>
            <a:chOff x="8176904" y="1189782"/>
            <a:chExt cx="2584500" cy="3483057"/>
          </a:xfrm>
        </p:grpSpPr>
        <p:sp>
          <p:nvSpPr>
            <p:cNvPr id="80" name="Google Shape;80;g3553b04e378_0_0"/>
            <p:cNvSpPr/>
            <p:nvPr/>
          </p:nvSpPr>
          <p:spPr>
            <a:xfrm>
              <a:off x="8176904" y="1189782"/>
              <a:ext cx="2584500" cy="6690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integracióN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81" name="Google Shape;81;g3553b04e378_0_0"/>
            <p:cNvSpPr txBox="1"/>
            <p:nvPr/>
          </p:nvSpPr>
          <p:spPr>
            <a:xfrm>
              <a:off x="8176937" y="2057139"/>
              <a:ext cx="2256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s" sz="17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Api</a:t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t/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s" sz="17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Crear llm-powered apps</a:t>
              </a:r>
              <a:endParaRPr b="0" i="0" sz="17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grpSp>
        <p:nvGrpSpPr>
          <p:cNvPr id="82" name="Google Shape;82;g3553b04e378_0_0"/>
          <p:cNvGrpSpPr/>
          <p:nvPr/>
        </p:nvGrpSpPr>
        <p:grpSpPr>
          <a:xfrm>
            <a:off x="4309812" y="1300977"/>
            <a:ext cx="1642188" cy="2432082"/>
            <a:chOff x="2804109" y="1189775"/>
            <a:chExt cx="2541300" cy="3482363"/>
          </a:xfrm>
        </p:grpSpPr>
        <p:sp>
          <p:nvSpPr>
            <p:cNvPr id="83" name="Google Shape;83;g3553b04e378_0_0"/>
            <p:cNvSpPr/>
            <p:nvPr/>
          </p:nvSpPr>
          <p:spPr>
            <a:xfrm>
              <a:off x="2804109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93C4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s" sz="2000" u="none" cap="none" strike="noStrike">
                  <a:solidFill>
                    <a:srgbClr val="FFFFFF"/>
                  </a:solidFill>
                  <a:latin typeface="Bebas Neue"/>
                  <a:ea typeface="Bebas Neue"/>
                  <a:cs typeface="Bebas Neue"/>
                  <a:sym typeface="Bebas Neue"/>
                </a:rPr>
                <a:t>EVALUACIÓN</a:t>
              </a:r>
              <a:endParaRPr b="0" i="0" sz="2000" u="none" cap="none" strike="noStrik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  <p:sp>
          <p:nvSpPr>
            <p:cNvPr id="84" name="Google Shape;84;g3553b04e378_0_0"/>
            <p:cNvSpPr txBox="1"/>
            <p:nvPr/>
          </p:nvSpPr>
          <p:spPr>
            <a:xfrm>
              <a:off x="2811147" y="2056438"/>
              <a:ext cx="21726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CUSTOM</a:t>
              </a:r>
              <a:b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</a:br>
              <a:b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</a:br>
              <a:r>
                <a:rPr b="0" i="0" lang="es" sz="1600" u="none" cap="none" strike="noStrike">
                  <a:solidFill>
                    <a:srgbClr val="000000"/>
                  </a:solidFill>
                  <a:latin typeface="Bebas Neue"/>
                  <a:ea typeface="Bebas Neue"/>
                  <a:cs typeface="Bebas Neue"/>
                  <a:sym typeface="Bebas Neue"/>
                </a:rPr>
                <a:t>W&amp;B</a:t>
              </a:r>
              <a:endParaRPr b="0" i="0" sz="16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endParaRPr>
            </a:p>
          </p:txBody>
        </p:sp>
      </p:grpSp>
      <p:sp>
        <p:nvSpPr>
          <p:cNvPr id="85" name="Google Shape;85;g3553b04e378_0_0"/>
          <p:cNvSpPr/>
          <p:nvPr/>
        </p:nvSpPr>
        <p:spPr>
          <a:xfrm flipH="1">
            <a:off x="343550" y="3988200"/>
            <a:ext cx="1373700" cy="467100"/>
          </a:xfrm>
          <a:prstGeom prst="homePlate">
            <a:avLst>
              <a:gd fmla="val 50000" name="adj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6" name="Google Shape;86;g3553b04e378_0_0"/>
          <p:cNvSpPr/>
          <p:nvPr/>
        </p:nvSpPr>
        <p:spPr>
          <a:xfrm flipH="1">
            <a:off x="1463550" y="3988200"/>
            <a:ext cx="1544400" cy="467100"/>
          </a:xfrm>
          <a:prstGeom prst="homePlate">
            <a:avLst>
              <a:gd fmla="val 50000" name="adj"/>
            </a:avLst>
          </a:prstGeom>
          <a:solidFill>
            <a:srgbClr val="66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7" name="Google Shape;87;g3553b04e378_0_0"/>
          <p:cNvSpPr/>
          <p:nvPr/>
        </p:nvSpPr>
        <p:spPr>
          <a:xfrm flipH="1">
            <a:off x="2714775" y="3988200"/>
            <a:ext cx="1599300" cy="467100"/>
          </a:xfrm>
          <a:prstGeom prst="homePlat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8" name="Google Shape;88;g3553b04e378_0_0"/>
          <p:cNvSpPr/>
          <p:nvPr/>
        </p:nvSpPr>
        <p:spPr>
          <a:xfrm flipH="1">
            <a:off x="4074400" y="3988200"/>
            <a:ext cx="1697700" cy="467100"/>
          </a:xfrm>
          <a:prstGeom prst="homePlate">
            <a:avLst>
              <a:gd fmla="val 50000" name="adj"/>
            </a:avLst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9" name="Google Shape;89;g3553b04e378_0_0"/>
          <p:cNvSpPr/>
          <p:nvPr/>
        </p:nvSpPr>
        <p:spPr>
          <a:xfrm flipH="1">
            <a:off x="5420650" y="3988200"/>
            <a:ext cx="1642200" cy="467100"/>
          </a:xfrm>
          <a:prstGeom prst="homePlate">
            <a:avLst>
              <a:gd fmla="val 50000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0" name="Google Shape;90;g3553b04e378_0_0"/>
          <p:cNvSpPr/>
          <p:nvPr/>
        </p:nvSpPr>
        <p:spPr>
          <a:xfrm flipH="1">
            <a:off x="6641100" y="3988200"/>
            <a:ext cx="1912200" cy="467100"/>
          </a:xfrm>
          <a:prstGeom prst="homePlate">
            <a:avLst>
              <a:gd fmla="val 50000" name="adj"/>
            </a:avLst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1" name="Google Shape;91;g3553b04e378_0_0"/>
          <p:cNvSpPr/>
          <p:nvPr/>
        </p:nvSpPr>
        <p:spPr>
          <a:xfrm>
            <a:off x="6499075" y="3223675"/>
            <a:ext cx="9498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3553b04e378_0_0"/>
          <p:cNvSpPr/>
          <p:nvPr/>
        </p:nvSpPr>
        <p:spPr>
          <a:xfrm>
            <a:off x="5371525" y="3478656"/>
            <a:ext cx="20775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g3553b04e378_0_0"/>
          <p:cNvSpPr/>
          <p:nvPr/>
        </p:nvSpPr>
        <p:spPr>
          <a:xfrm>
            <a:off x="3965950" y="3719221"/>
            <a:ext cx="34830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g3553b04e378_0_0"/>
          <p:cNvSpPr/>
          <p:nvPr/>
        </p:nvSpPr>
        <p:spPr>
          <a:xfrm>
            <a:off x="3950775" y="3450250"/>
            <a:ext cx="9498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3553b04e378_0_0"/>
          <p:cNvSpPr/>
          <p:nvPr/>
        </p:nvSpPr>
        <p:spPr>
          <a:xfrm>
            <a:off x="2581750" y="3719225"/>
            <a:ext cx="949800" cy="2316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3553b04e378_0_0"/>
          <p:cNvSpPr/>
          <p:nvPr/>
        </p:nvSpPr>
        <p:spPr>
          <a:xfrm>
            <a:off x="4352200" y="1901005"/>
            <a:ext cx="1142100" cy="1017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Benchmarks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pic>
        <p:nvPicPr>
          <p:cNvPr id="207" name="Google Shape;20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9063" y="984125"/>
            <a:ext cx="4225874" cy="3753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Evaluación de modelos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213" name="Google Shape;213;p6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¿Y si utilizamos un LLM para evaluar el trabajo que hace otro?</a:t>
            </a:r>
            <a:br>
              <a:rPr lang="es"/>
            </a:b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¿Necesita ser un modelo grande? ¿Puede ser un modelo finetuned?</a:t>
            </a:r>
            <a:br>
              <a:rPr lang="es"/>
            </a:b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¿Evaluamos cada posible entrada y salida de nuestro sistema?</a:t>
            </a:r>
            <a:br>
              <a:rPr lang="es"/>
            </a:b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¿Evaluamos nuestro sistema de forma automática cada cierto tiempo?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9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Chatbot Arena Leaderboard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pic>
        <p:nvPicPr>
          <p:cNvPr id="219" name="Google Shape;21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8700" y="1886975"/>
            <a:ext cx="2752952" cy="1272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475" y="1166725"/>
            <a:ext cx="5702419" cy="375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Leaderboards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226" name="Google Shape;226;p10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https://huggingface.co/spaces/HuggingFaceH4/open_llm_leaderboard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 u="sng">
                <a:solidFill>
                  <a:schemeClr val="hlink"/>
                </a:solidFill>
                <a:hlinkClick r:id="rId4"/>
              </a:rPr>
              <a:t>https://huggingface.co/spaces/lmsys/chatbot-arena-leaderboar</a:t>
            </a:r>
            <a:r>
              <a:rPr lang="es" u="sng">
                <a:solidFill>
                  <a:schemeClr val="hlink"/>
                </a:solidFill>
                <a:hlinkClick r:id="rId5"/>
              </a:rPr>
              <a:t>d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 u="sng">
                <a:solidFill>
                  <a:schemeClr val="hlink"/>
                </a:solidFill>
                <a:hlinkClick r:id="rId6"/>
              </a:rPr>
              <a:t>https://lmsys.org/blog/2023-05-03-arena/</a:t>
            </a:r>
            <a:r>
              <a:rPr lang="es"/>
              <a:t>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4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¡Mi favorito!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232" name="Google Shape;232;p14"/>
          <p:cNvSpPr txBox="1"/>
          <p:nvPr/>
        </p:nvSpPr>
        <p:spPr>
          <a:xfrm>
            <a:off x="299925" y="4286250"/>
            <a:ext cx="8490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https://github.com/OpenGenerativeAI/llm-colosseum?tab=readme-ov-file</a:t>
            </a:r>
            <a:r>
              <a:rPr b="0" i="0" lang="es" sz="18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3" name="Google Shape;233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28275" y="918325"/>
            <a:ext cx="5087450" cy="330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49461ec23_0_255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Arial"/>
              <a:buNone/>
            </a:pPr>
            <a:r>
              <a:rPr b="0" lang="es">
                <a:latin typeface="Roboto Medium"/>
                <a:ea typeface="Roboto Medium"/>
                <a:cs typeface="Roboto Medium"/>
                <a:sym typeface="Roboto Medium"/>
              </a:rPr>
              <a:t>Model Benchmark Evaluation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239" name="Google Shape;239;g3549461ec23_0_255"/>
          <p:cNvPicPr preferRelativeResize="0"/>
          <p:nvPr/>
        </p:nvPicPr>
        <p:blipFill rotWithShape="1">
          <a:blip r:embed="rId3">
            <a:alphaModFix/>
          </a:blip>
          <a:srcRect b="0" l="15754" r="0" t="15973"/>
          <a:stretch/>
        </p:blipFill>
        <p:spPr>
          <a:xfrm>
            <a:off x="1968623" y="1133125"/>
            <a:ext cx="6404398" cy="393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49461ec23_0_260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s" sz="2900">
                <a:latin typeface="Roboto Medium"/>
                <a:ea typeface="Roboto Medium"/>
                <a:cs typeface="Roboto Medium"/>
                <a:sym typeface="Roboto Medium"/>
              </a:rPr>
              <a:t>Instructed Model Benchmark Evaluation</a:t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4"/>
              <a:buFont typeface="Arial"/>
              <a:buNone/>
            </a:pPr>
            <a:r>
              <a:t/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 sz="2900"/>
          </a:p>
        </p:txBody>
      </p:sp>
      <p:pic>
        <p:nvPicPr>
          <p:cNvPr id="245" name="Google Shape;245;g3549461ec23_0_260"/>
          <p:cNvPicPr preferRelativeResize="0"/>
          <p:nvPr/>
        </p:nvPicPr>
        <p:blipFill rotWithShape="1">
          <a:blip r:embed="rId3">
            <a:alphaModFix/>
          </a:blip>
          <a:srcRect b="0" l="15754" r="0" t="15973"/>
          <a:stretch/>
        </p:blipFill>
        <p:spPr>
          <a:xfrm>
            <a:off x="1968623" y="1133125"/>
            <a:ext cx="6404398" cy="393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49461ec23_0_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s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Cómo evaluamos los modelos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02" name="Google Shape;102;p3"/>
          <p:cNvSpPr txBox="1"/>
          <p:nvPr/>
        </p:nvSpPr>
        <p:spPr>
          <a:xfrm>
            <a:off x="299925" y="1195000"/>
            <a:ext cx="7151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15599" y="1774277"/>
            <a:ext cx="6112799" cy="159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49461ec23_0_144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Cómo evaluamos los modelos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09" name="Google Shape;109;g3549461ec23_0_144"/>
          <p:cNvSpPr txBox="1"/>
          <p:nvPr/>
        </p:nvSpPr>
        <p:spPr>
          <a:xfrm>
            <a:off x="299925" y="1195000"/>
            <a:ext cx="7151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" name="Google Shape;110;g3549461ec23_0_1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8225" y="1945397"/>
            <a:ext cx="3811550" cy="167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3549461ec23_0_1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83019" y="2133475"/>
            <a:ext cx="2756950" cy="119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Recall Oriented Under study for Jesting Evaluation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Evalúa la calidad de los resúmenes generados.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 los resúmenes de la máquina con el resumen hecho por un humano.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ROUGE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BLEU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23" name="Google Shape;123;p5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BiLingual Evaluation Understudy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Evalúa la calidad de los textos traducidos por máquinas.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Enfrenta una traducción automática con una traducción de referencia creada por humanos.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Benchmarks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29" name="Google Shape;129;p7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Rouge y Bleu no son suficientes.</a:t>
            </a:r>
            <a:br>
              <a:rPr lang="es" sz="1900"/>
            </a:b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Necesitamos métricas para poder comparar las LLMs y sus capacidades.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Permiten medir conocimiento, razonamiento, generación de código, etc.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Clave para saber si un modelo "entiende" o solo repite</a:t>
            </a:r>
            <a:endParaRPr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49461ec23_0_283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¿Que es la Inteligencia?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35" name="Google Shape;135;g3549461ec23_0_283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Para determinar la capacidad de los modelos quizás antes hay que definir qué es inteligencia.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¿Resolver problemas? ¿Aprender? ¿Adaptarse? ¿Crear?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¿Un test de lógica mide inteligencia o entrenamiento?</a:t>
            </a:r>
            <a:endParaRPr sz="1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49461ec23_0_153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rPr lang="es"/>
              <a:t>Tipos de evaluación en LLMs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7777"/>
              <a:buNone/>
            </a:pPr>
            <a:r>
              <a:t/>
            </a:r>
            <a:endParaRPr/>
          </a:p>
        </p:txBody>
      </p:sp>
      <p:sp>
        <p:nvSpPr>
          <p:cNvPr id="141" name="Google Shape;141;g3549461ec23_0_153"/>
          <p:cNvSpPr txBox="1"/>
          <p:nvPr>
            <p:ph idx="1" type="body"/>
          </p:nvPr>
        </p:nvSpPr>
        <p:spPr>
          <a:xfrm>
            <a:off x="628650" y="1605725"/>
            <a:ext cx="7886700" cy="318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📚 Conocimiento factual (MMLU, TriviaQA)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🤔 Razonamiento lógico (GSM8K, ARC)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💬 Conversación y diálogo (MT-Bench, Arena)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💻 Programación (HumanEval, MBPP)</a:t>
            </a:r>
            <a:br>
              <a:rPr lang="es" sz="1900"/>
            </a:b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🧠 Multitarea / sentido común (BIG-Bench, HellaSwag)</a:t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